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78" r:id="rId12"/>
    <p:sldId id="274" r:id="rId13"/>
    <p:sldId id="275" r:id="rId14"/>
    <p:sldId id="27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43" autoAdjust="0"/>
  </p:normalViewPr>
  <p:slideViewPr>
    <p:cSldViewPr>
      <p:cViewPr varScale="1">
        <p:scale>
          <a:sx n="108" d="100"/>
          <a:sy n="108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lncesvet.ru/blog/baza-znanij/novye-predmety-v-shkol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1772"/>
            <a:ext cx="9143999" cy="68797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</p:spPr>
        <p:txBody>
          <a:bodyPr>
            <a:normAutofit fontScale="90000"/>
          </a:bodyPr>
          <a:lstStyle/>
          <a:p>
            <a:r>
              <a:rPr lang="ru-RU" sz="6700" dirty="0">
                <a:solidFill>
                  <a:srgbClr val="7030A0"/>
                </a:solidFill>
              </a:rPr>
              <a:t>«День за днем </a:t>
            </a:r>
            <a:br>
              <a:rPr lang="ru-RU" sz="6700" dirty="0">
                <a:solidFill>
                  <a:srgbClr val="7030A0"/>
                </a:solidFill>
              </a:rPr>
            </a:br>
            <a:r>
              <a:rPr lang="ru-RU" sz="6700">
                <a:solidFill>
                  <a:srgbClr val="7030A0"/>
                </a:solidFill>
              </a:rPr>
              <a:t>в мире </a:t>
            </a:r>
            <a:r>
              <a:rPr lang="ru-RU" sz="6700" dirty="0">
                <a:solidFill>
                  <a:srgbClr val="7030A0"/>
                </a:solidFill>
              </a:rPr>
              <a:t>книг»</a:t>
            </a:r>
            <a:br>
              <a:rPr lang="ru-RU" sz="6700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к Международному дню школьных библиотек </a:t>
            </a:r>
            <a:br>
              <a:rPr lang="ru-RU" sz="31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Подготовила: библиотекарь </a:t>
            </a:r>
          </a:p>
          <a:p>
            <a:pPr algn="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ГБПОУ «Донецкий горный технологический техникум»</a:t>
            </a:r>
          </a:p>
          <a:p>
            <a:pPr algn="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Бондаренко Светлана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</a:rPr>
              <a:t>Брониславовна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642910" y="1285860"/>
            <a:ext cx="3214710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6248" y="1285860"/>
            <a:ext cx="4429156" cy="49446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5900" b="1" i="1" dirty="0"/>
              <a:t>Книга, которая не может ждать</a:t>
            </a:r>
            <a:br>
              <a:rPr lang="ru-RU" sz="5900" b="1" i="1" dirty="0"/>
            </a:br>
            <a:br>
              <a:rPr lang="ru-RU" dirty="0"/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Как часто вы забрасывали недочитанную книгу, обещая себе, что позже обязательно её закончите? И бедному печатному изданию приходится одиноко ждать вас где-то на полке. Но вот уже не за горами выпуск книг, которые просто не смогут ждать, когда у вас появится время их дочитать.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Так, в Аргентине представили концепт необычной книги – небольшое издательство создало технологию издания книг под названием «Книга, которая не может ждать».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«У вас есть четыре месяца, чтобы прочитать книгу, а иначе все слова из нее исчезнут!» — так вкратце можно описать их изобретение.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214290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МИРЕ УДИВИТЕЛЬНЫХ КНИГ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Дело в том, что это издание продается в герметичной упаковке. И в тот момент, когда вы избавляетесь от нее и открываете книгу, вы автоматически запускаете процесс уничтожения текста на ее страницах.</a:t>
            </a:r>
            <a:r>
              <a:rPr lang="ru-RU" dirty="0"/>
              <a:t>     </a:t>
            </a:r>
          </a:p>
          <a:p>
            <a:pPr>
              <a:buNone/>
            </a:pPr>
            <a:r>
              <a:rPr lang="ru-RU" sz="3400" dirty="0">
                <a:solidFill>
                  <a:schemeClr val="tx2">
                    <a:lumMod val="75000"/>
                  </a:schemeClr>
                </a:solidFill>
              </a:rPr>
              <a:t>А все потому, что буквы в этой книге напечатаны чернилами, которые разрушаются под действием воздуха и света: процесс их исчезновения занимает четыре месяца. Именно столько времени есть у читателя, чтобы добраться до последней страницы. Стоит помедлить, и придется покупать еще одну книгу, чтобы узнать, чем все закончилось. </a:t>
            </a:r>
          </a:p>
          <a:p>
            <a:pPr>
              <a:buNone/>
            </a:pPr>
            <a:r>
              <a:rPr lang="ru-RU" sz="3400" dirty="0">
                <a:solidFill>
                  <a:schemeClr val="tx2">
                    <a:lumMod val="75000"/>
                  </a:schemeClr>
                </a:solidFill>
              </a:rPr>
              <a:t>Такая технология создана для популяризации полузабытых южноамериканских авторов, писавших на испанском языке. Этот проект – один из способов вернуть это культурное достояние общественности. Что интересно, первая партия книг с исчезающими чернилами была распродана в первый же день.</a:t>
            </a:r>
          </a:p>
          <a:p>
            <a:pPr>
              <a:buNone/>
            </a:pPr>
            <a:r>
              <a:rPr lang="ru-RU" sz="3400" dirty="0">
                <a:solidFill>
                  <a:schemeClr val="tx2">
                    <a:lumMod val="75000"/>
                  </a:schemeClr>
                </a:solidFill>
              </a:rPr>
              <a:t>Это ли не лучшая мотивация для читателей, которые зачастую не могут взяться за очередной томик и прочесть его от корки до корки на одном дыхании?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БИБЛИОСОВЕТ: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Как выбрать книгу?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Кто и как выбирает книги для чтения? Мы читаем книги в любом издании и неважно, какая у книги обложка, шрифт или формат. Все ли так относятся к выбору?</a:t>
            </a: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Можно выделить несколько параметров, на которые следует обратить внимание при выборе книг:</a:t>
            </a:r>
            <a:br>
              <a:rPr lang="ru-RU" dirty="0">
                <a:solidFill>
                  <a:srgbClr val="7030A0"/>
                </a:solidFill>
              </a:rPr>
            </a:b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▪ </a:t>
            </a:r>
            <a:r>
              <a:rPr lang="ru-RU" u="sng" dirty="0">
                <a:solidFill>
                  <a:srgbClr val="0070C0"/>
                </a:solidFill>
              </a:rPr>
              <a:t>Объем</a:t>
            </a:r>
            <a:r>
              <a:rPr lang="ru-RU" dirty="0">
                <a:solidFill>
                  <a:srgbClr val="0070C0"/>
                </a:solidFill>
              </a:rPr>
              <a:t>. Некоторые люди катастрофически не любят толстых книг, а другие, наоборот, предпочитают объемные тома в 600-700 страниц.</a:t>
            </a:r>
            <a:br>
              <a:rPr lang="ru-RU" dirty="0">
                <a:solidFill>
                  <a:srgbClr val="0070C0"/>
                </a:solidFill>
              </a:rPr>
            </a:b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▪ </a:t>
            </a:r>
            <a:r>
              <a:rPr lang="ru-RU" u="sng" dirty="0">
                <a:solidFill>
                  <a:srgbClr val="0070C0"/>
                </a:solidFill>
              </a:rPr>
              <a:t>Шрифт</a:t>
            </a:r>
            <a:r>
              <a:rPr lang="ru-RU" dirty="0">
                <a:solidFill>
                  <a:srgbClr val="0070C0"/>
                </a:solidFill>
              </a:rPr>
              <a:t>. Есть и такая фишка – если книга напечатана мелким шрифтом, то будь она хоть </a:t>
            </a:r>
            <a:r>
              <a:rPr lang="ru-RU" dirty="0" err="1">
                <a:solidFill>
                  <a:srgbClr val="0070C0"/>
                </a:solidFill>
              </a:rPr>
              <a:t>суперинтересной</a:t>
            </a:r>
            <a:r>
              <a:rPr lang="ru-RU" dirty="0">
                <a:solidFill>
                  <a:srgbClr val="0070C0"/>
                </a:solidFill>
              </a:rPr>
              <a:t>, ее ни за что не возьмут те, кто плохо видит.</a:t>
            </a:r>
            <a:br>
              <a:rPr lang="ru-RU" dirty="0"/>
            </a:br>
            <a:endParaRPr lang="ru-RU" dirty="0"/>
          </a:p>
        </p:txBody>
      </p:sp>
      <p:sp>
        <p:nvSpPr>
          <p:cNvPr id="30722" name="AutoShape 2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i.okcdn.ru/i?r=BUHoKFKCs3-57yPBZdu-SuAVT5JlsM8RH-G3BL8JuiJhrfYFLZRupCPZTJOHeuzJQXqp2NpJx4h78zkkxMMslx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149066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okcdn.ru/i?r=BUHoKFKCs3-57yPBZdu-SuAVpjzdokB7w7qYJcydEArUkPaxBKfhNzpSaDOcPPbAigyp2NpJx4h78zkkxMMslxS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143512"/>
            <a:ext cx="257176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dirty="0">
                <a:solidFill>
                  <a:srgbClr val="0070C0"/>
                </a:solidFill>
              </a:rPr>
              <a:t>▪ </a:t>
            </a:r>
            <a:r>
              <a:rPr lang="ru-RU" u="sng" dirty="0">
                <a:solidFill>
                  <a:srgbClr val="0070C0"/>
                </a:solidFill>
              </a:rPr>
              <a:t>Обложка</a:t>
            </a:r>
            <a:r>
              <a:rPr lang="ru-RU" dirty="0">
                <a:solidFill>
                  <a:srgbClr val="0070C0"/>
                </a:solidFill>
              </a:rPr>
              <a:t>. Здесь вопрос вкуса. Если оформить обычный детектив под триллер, то на него обратит внимание половина потенциальных читателей.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  ▪ </a:t>
            </a:r>
            <a:r>
              <a:rPr lang="ru-RU" u="sng" dirty="0">
                <a:solidFill>
                  <a:srgbClr val="0070C0"/>
                </a:solidFill>
              </a:rPr>
              <a:t>Жанр</a:t>
            </a:r>
            <a:r>
              <a:rPr lang="ru-RU" dirty="0">
                <a:solidFill>
                  <a:srgbClr val="0070C0"/>
                </a:solidFill>
              </a:rPr>
              <a:t>. Не всегда аннотация книги отражает ее содержание. Например, пишут о женском романе, а там «спрятана» семейная сага или наоборот. Каждый выбирает по своему вкусу.</a:t>
            </a:r>
            <a:br>
              <a:rPr lang="ru-RU" dirty="0">
                <a:solidFill>
                  <a:srgbClr val="0070C0"/>
                </a:solidFill>
              </a:rPr>
            </a:b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▪ </a:t>
            </a:r>
            <a:r>
              <a:rPr lang="ru-RU" u="sng" dirty="0">
                <a:solidFill>
                  <a:srgbClr val="0070C0"/>
                </a:solidFill>
              </a:rPr>
              <a:t>Автор</a:t>
            </a:r>
            <a:r>
              <a:rPr lang="ru-RU" dirty="0">
                <a:solidFill>
                  <a:srgbClr val="0070C0"/>
                </a:solidFill>
              </a:rPr>
              <a:t>. Это о тех, кто читает одного-двух авторов и боится попробовать других.</a:t>
            </a:r>
            <a:br>
              <a:rPr lang="ru-RU" dirty="0">
                <a:solidFill>
                  <a:srgbClr val="0070C0"/>
                </a:solidFill>
              </a:rPr>
            </a:b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▪ </a:t>
            </a:r>
            <a:r>
              <a:rPr lang="ru-RU" u="sng" dirty="0">
                <a:solidFill>
                  <a:srgbClr val="0070C0"/>
                </a:solidFill>
              </a:rPr>
              <a:t>Вид.</a:t>
            </a:r>
            <a:r>
              <a:rPr lang="ru-RU" dirty="0">
                <a:solidFill>
                  <a:srgbClr val="0070C0"/>
                </a:solidFill>
              </a:rPr>
              <a:t> Какую книгу удобнее читать – печатную или электронную? Здесь выбор за вами. Советуем попробовать и ту, и другую. Правда, есть третий вариант – слушать аудиокниги, тогда вопрос о внешнем виде книги не стоит вообще.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Самое главное, ЧТО написано, а не КАК издана книга! Хотя качественная бумага, полиграфия и шрифт – это, конечно, приятно.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Содержимое 4" descr="Picture background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500438"/>
            <a:ext cx="49333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4293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7200" dirty="0"/>
            </a:br>
            <a:br>
              <a:rPr lang="ru-RU" sz="7200" dirty="0"/>
            </a:br>
            <a:br>
              <a:rPr lang="ru-RU" sz="7200" dirty="0"/>
            </a:br>
            <a:r>
              <a:rPr lang="ru-RU" sz="7200" dirty="0">
                <a:solidFill>
                  <a:srgbClr val="800000"/>
                </a:solidFill>
              </a:rPr>
              <a:t>Спасибо </a:t>
            </a:r>
            <a:br>
              <a:rPr lang="ru-RU" sz="7200" dirty="0">
                <a:solidFill>
                  <a:srgbClr val="800000"/>
                </a:solidFill>
              </a:rPr>
            </a:br>
            <a:r>
              <a:rPr lang="ru-RU" sz="7200" dirty="0">
                <a:solidFill>
                  <a:srgbClr val="800000"/>
                </a:solidFill>
              </a:rPr>
              <a:t>за</a:t>
            </a:r>
            <a:br>
              <a:rPr lang="ru-RU" sz="7200" dirty="0">
                <a:solidFill>
                  <a:srgbClr val="800000"/>
                </a:solidFill>
              </a:rPr>
            </a:br>
            <a:r>
              <a:rPr lang="ru-RU" sz="7200" dirty="0">
                <a:solidFill>
                  <a:srgbClr val="800000"/>
                </a:solidFill>
              </a:rPr>
              <a:t> внимание</a:t>
            </a:r>
            <a:br>
              <a:rPr lang="ru-RU" sz="7200" dirty="0"/>
            </a:b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043890" cy="264320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000" dirty="0">
                <a:solidFill>
                  <a:srgbClr val="800000"/>
                </a:solidFill>
              </a:rPr>
              <a:t>Каждый год в четвертый понедельник октября отмечается Международный день школьных библиотек. В 2024 году праздник выпадает на 28 октября.</a:t>
            </a:r>
            <a:br>
              <a:rPr lang="ru-RU" sz="4000" dirty="0">
                <a:solidFill>
                  <a:srgbClr val="800000"/>
                </a:solidFill>
              </a:rPr>
            </a:br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3271838" cy="218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"/>
            <a:ext cx="9525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229600" cy="5483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    </a:t>
            </a:r>
            <a:r>
              <a:rPr lang="ru-RU" dirty="0">
                <a:solidFill>
                  <a:srgbClr val="800000"/>
                </a:solidFill>
              </a:rPr>
              <a:t> ЮНЕСКО впервые предложило отмечать Международный день школьных библиотек 25 октября 1999 года. </a:t>
            </a:r>
          </a:p>
          <a:p>
            <a:pPr>
              <a:buNone/>
            </a:pPr>
            <a:r>
              <a:rPr lang="ru-RU" dirty="0">
                <a:solidFill>
                  <a:srgbClr val="800000"/>
                </a:solidFill>
              </a:rPr>
              <a:t>          </a:t>
            </a:r>
            <a:r>
              <a:rPr lang="ru-RU" i="1" u="sng" dirty="0">
                <a:solidFill>
                  <a:srgbClr val="800000"/>
                </a:solidFill>
              </a:rPr>
              <a:t>Главная цель</a:t>
            </a:r>
            <a:r>
              <a:rPr lang="ru-RU" dirty="0">
                <a:solidFill>
                  <a:srgbClr val="800000"/>
                </a:solidFill>
              </a:rPr>
              <a:t> праздника заключается в том, чтобы привлечь внимание общества к важности и значимости литературных запасов, которые в наше время формируют школьные библиотеки.</a:t>
            </a:r>
          </a:p>
          <a:p>
            <a:pPr>
              <a:buNone/>
            </a:pPr>
            <a:r>
              <a:rPr lang="ru-RU" dirty="0">
                <a:solidFill>
                  <a:srgbClr val="800000"/>
                </a:solidFill>
              </a:rPr>
              <a:t>   </a:t>
            </a: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b="1" i="1" dirty="0">
                <a:solidFill>
                  <a:srgbClr val="CC3300"/>
                </a:solidFill>
              </a:rPr>
              <a:t>Россия присоединилась к </a:t>
            </a:r>
          </a:p>
          <a:p>
            <a:pPr>
              <a:buNone/>
            </a:pPr>
            <a:r>
              <a:rPr lang="ru-RU" b="1" i="1" dirty="0">
                <a:solidFill>
                  <a:srgbClr val="CC3300"/>
                </a:solidFill>
              </a:rPr>
              <a:t>  этому движению в 2008 г.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00042"/>
            <a:ext cx="8229600" cy="600079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/>
              <a:t>           </a:t>
            </a:r>
            <a:r>
              <a:rPr lang="ru-RU" sz="3400" dirty="0">
                <a:solidFill>
                  <a:srgbClr val="800000"/>
                </a:solidFill>
              </a:rPr>
              <a:t>Роль чтения и книг в жизни любого человека, который стремится к новым знаниям, по-прежнему велика. А знакомство с местом, в котором хранятся книги разных форматов, происходит в основном в годы учебы. Поэтому Международный день школьных библиотек является особо важным праздником для сохранения культурного и исторического наследия стран всего мира.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714356"/>
            <a:ext cx="8501122" cy="54118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>
                <a:solidFill>
                  <a:srgbClr val="7030A0"/>
                </a:solidFill>
              </a:rPr>
              <a:t>               «</a:t>
            </a:r>
            <a:r>
              <a:rPr lang="ru-RU" sz="3600" b="1" i="1" dirty="0">
                <a:solidFill>
                  <a:srgbClr val="7030A0"/>
                </a:solidFill>
              </a:rPr>
              <a:t>Если в результате какой-нибудь        </a:t>
            </a:r>
          </a:p>
          <a:p>
            <a:pPr algn="just">
              <a:buNone/>
            </a:pPr>
            <a:r>
              <a:rPr lang="ru-RU" sz="3600" b="1" i="1" dirty="0">
                <a:solidFill>
                  <a:srgbClr val="7030A0"/>
                </a:solidFill>
              </a:rPr>
              <a:t>                  разрушительной катастрофы </a:t>
            </a:r>
          </a:p>
          <a:p>
            <a:pPr algn="just">
              <a:buNone/>
            </a:pPr>
            <a:r>
              <a:rPr lang="ru-RU" sz="3600" b="1" i="1" dirty="0">
                <a:solidFill>
                  <a:srgbClr val="7030A0"/>
                </a:solidFill>
              </a:rPr>
              <a:t>   с лица земли исчезнут все центры образования и культуры, если на свете не останется ничего, кроме библиотек, — у мира и человечества будет возможность возродиться».</a:t>
            </a:r>
          </a:p>
          <a:p>
            <a:pPr algn="just">
              <a:buNone/>
            </a:pPr>
            <a:endParaRPr lang="ru-RU" sz="2600" dirty="0"/>
          </a:p>
          <a:p>
            <a:pPr algn="r">
              <a:buNone/>
            </a:pPr>
            <a:r>
              <a:rPr lang="ru-RU" sz="2600" i="1" dirty="0">
                <a:solidFill>
                  <a:schemeClr val="tx2">
                    <a:lumMod val="75000"/>
                  </a:schemeClr>
                </a:solidFill>
              </a:rPr>
              <a:t>Дмитрий Лихачев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br>
              <a:rPr lang="ru-RU" sz="3600" b="1" dirty="0"/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Несколько советов как сделать чтение ежедневной привычкой: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b="1" dirty="0">
                <a:solidFill>
                  <a:srgbClr val="800000"/>
                </a:solidFill>
              </a:rPr>
              <a:t>Как правильно выбирать</a:t>
            </a:r>
          </a:p>
          <a:p>
            <a:pPr lvl="0">
              <a:buNone/>
            </a:pPr>
            <a:r>
              <a:rPr lang="ru-RU" b="1" dirty="0">
                <a:solidFill>
                  <a:srgbClr val="800000"/>
                </a:solidFill>
              </a:rPr>
              <a:t>     книги для чтения</a:t>
            </a:r>
            <a:r>
              <a:rPr lang="ru-RU" dirty="0">
                <a:solidFill>
                  <a:srgbClr val="800000"/>
                </a:solidFill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rgbClr val="800000"/>
                </a:solidFill>
              </a:rPr>
              <a:t>    </a:t>
            </a:r>
            <a:r>
              <a:rPr lang="ru-RU" dirty="0"/>
              <a:t> </a:t>
            </a:r>
            <a:r>
              <a:rPr lang="ru-RU" sz="2400" i="1" dirty="0"/>
              <a:t>Вопрос выбора книги является довольно сложным. Многие люди читают, чтобы получить новые эмоции, развлечься. А кто-то находится в поиске знаний и хочет расширить кругозор. Важно определить свои цели и придерживаться их, чтобы избежать разочарования от прочитанного. Кроме того, не стоит отвергать незнакомые книги. Важно быть открытым и готовым прислушаться к мнению окружающих. В конце концов, любая книга заслуживает внимания.</a:t>
            </a:r>
          </a:p>
          <a:p>
            <a:pPr>
              <a:buNone/>
            </a:pPr>
            <a:endParaRPr lang="ru-RU" sz="2400" i="1" dirty="0"/>
          </a:p>
          <a:p>
            <a:pPr>
              <a:buNone/>
            </a:pPr>
            <a:endParaRPr lang="ru-RU" sz="2400" i="1" dirty="0"/>
          </a:p>
          <a:p>
            <a:pPr>
              <a:buNone/>
            </a:pPr>
            <a:endParaRPr lang="ru-RU" sz="2400" i="1" dirty="0"/>
          </a:p>
          <a:p>
            <a:endParaRPr lang="ru-RU" dirty="0"/>
          </a:p>
        </p:txBody>
      </p:sp>
      <p:pic>
        <p:nvPicPr>
          <p:cNvPr id="4" name="Рисунок 3" descr="PreventAge ® Approve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857232"/>
            <a:ext cx="314327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582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4600" b="1" dirty="0">
                <a:solidFill>
                  <a:srgbClr val="800000"/>
                </a:solidFill>
              </a:rPr>
              <a:t>Пробуйте читать две или три книги одновременно</a:t>
            </a:r>
            <a:r>
              <a:rPr lang="ru-RU" sz="4600" dirty="0">
                <a:solidFill>
                  <a:srgbClr val="800000"/>
                </a:solidFill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rgbClr val="800000"/>
                </a:solidFill>
              </a:rPr>
              <a:t>     </a:t>
            </a:r>
            <a:r>
              <a:rPr lang="ru-RU" dirty="0"/>
              <a:t>   </a:t>
            </a:r>
          </a:p>
          <a:p>
            <a:pPr>
              <a:buNone/>
            </a:pPr>
            <a:r>
              <a:rPr lang="ru-RU" i="1" dirty="0"/>
              <a:t>        Чтение нескольких книг сразу допустимо, если это связано с учебой или наукой. Разные предметы можно изучать параллельно, чтобы развивать интеллект, сознание и абстрактное мышление. Чтение нескольких научных книг одновременно позволяет расширить кругозор, улучшить качество речи и обогатить лексический запас. В таком подходе нет недостатков.</a:t>
            </a:r>
          </a:p>
          <a:p>
            <a:pPr>
              <a:buNone/>
            </a:pPr>
            <a:r>
              <a:rPr lang="ru-RU" i="1" dirty="0"/>
              <a:t>           С художественной литературой стоит проявлять особую осторожность, так как она представляет собой своеобразный диалог между писателем и читателем. В произведениях автор передает свои уникальные взгляды, идеалы, ценности, смыслы и образы, и отвлекаться от этого диалога не стоит. Чтение – это интимный процесс, открывающий глубинные аспекты личности и помогающий читателю взглянуть на мир под новым углом.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53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4100" b="1" dirty="0">
                <a:solidFill>
                  <a:srgbClr val="800000"/>
                </a:solidFill>
              </a:rPr>
              <a:t>Можно отложить одну книгу и взяться за другую</a:t>
            </a:r>
            <a:r>
              <a:rPr lang="ru-RU" b="1" dirty="0">
                <a:solidFill>
                  <a:srgbClr val="800000"/>
                </a:solidFill>
              </a:rPr>
              <a:t>.</a:t>
            </a:r>
            <a:endParaRPr lang="ru-RU" dirty="0">
              <a:solidFill>
                <a:srgbClr val="80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800000"/>
                </a:solidFill>
              </a:rPr>
              <a:t>     </a:t>
            </a:r>
            <a:r>
              <a:rPr lang="ru-RU" dirty="0"/>
              <a:t>     </a:t>
            </a:r>
            <a:r>
              <a:rPr lang="ru-RU" sz="3100" i="1" dirty="0"/>
              <a:t>В наше энергичное время приходится мастерски овладевать потоками информации, постоянно переключаясь между разнообразными темами. Вместо одной книги можно смело приступить к чтению другой, если речь идет об учебной литературе, так как процесс обучения и познания никогда не останавливается. Однако, когда дело касается художественных произведений, все меняется, и мы сталкиваемся с совсем другими правилами.</a:t>
            </a:r>
          </a:p>
          <a:p>
            <a:pPr algn="just">
              <a:buNone/>
            </a:pPr>
            <a:br>
              <a:rPr lang="ru-RU" sz="3100" i="1" dirty="0">
                <a:hlinkClick r:id="rId3"/>
              </a:rPr>
            </a:br>
            <a:r>
              <a:rPr lang="ru-RU" sz="3100" b="1" dirty="0"/>
              <a:t>Привычка к чтению формируется не сразу, можно воспользоваться календарем. Записывайте в нем дни, когда получается читать более получаса, и со временем вы поймете, что предпочитаете книги другому досугу.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«Простой человек только одну сотую может увидеть своими глазами, а остальные девяносто девять процентов он познаёт через книгу» </a:t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000" i="1" dirty="0"/>
              <a:t>(</a:t>
            </a:r>
            <a:r>
              <a:rPr lang="ru-RU" sz="2000" i="1" dirty="0" err="1"/>
              <a:t>Рэй</a:t>
            </a:r>
            <a:r>
              <a:rPr lang="ru-RU" sz="2000" i="1" dirty="0"/>
              <a:t> </a:t>
            </a:r>
            <a:r>
              <a:rPr lang="ru-RU" sz="2000" i="1" dirty="0" err="1"/>
              <a:t>Брэдбери</a:t>
            </a:r>
            <a:r>
              <a:rPr lang="ru-RU" sz="2000" i="1" dirty="0"/>
              <a:t>. «451 градус по Фаренгейту»)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https://i.okcdn.ru/i?r=BUHoKFKCs3-57yPBZdu-SuAVTpbFjT1vd19qZABkyFtdT8hZXWD8-7mWO6oBosyHAYGp2NpJx4h78zkkxMMslxS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058"/>
            <a:ext cx="6880598" cy="36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1137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«День за днем  в мире книг»  к Международному дню школьных библиотек  </vt:lpstr>
      <vt:lpstr> Каждый год в четвертый понедельник октября отмечается Международный день школьных библиотек. В 2024 году праздник выпадает на 28 октября. </vt:lpstr>
      <vt:lpstr>Презентация PowerPoint</vt:lpstr>
      <vt:lpstr>Презентация PowerPoint</vt:lpstr>
      <vt:lpstr>Презентация PowerPoint</vt:lpstr>
      <vt:lpstr> Несколько советов как сделать чтение ежедневной привычкой: </vt:lpstr>
      <vt:lpstr>Презентация PowerPoint</vt:lpstr>
      <vt:lpstr>Презентация PowerPoint</vt:lpstr>
      <vt:lpstr>  «Простой человек только одну сотую может увидеть своими глазами, а остальные девяносто девять процентов он познаёт через книгу»   (Рэй Брэдбери. «451 градус по Фаренгейту»)  </vt:lpstr>
      <vt:lpstr>    </vt:lpstr>
      <vt:lpstr>    </vt:lpstr>
      <vt:lpstr>БИБЛИОСОВЕТ: Как выбрать книгу? </vt:lpstr>
      <vt:lpstr>Презентация PowerPoint</vt:lpstr>
      <vt:lpstr>    Самое главное, ЧТО написано, а не КАК издана книга! Хотя качественная бумага, полиграфия и шрифт – это, конечно, приятно. </vt:lpstr>
      <vt:lpstr>   Спасибо  за 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First</cp:lastModifiedBy>
  <cp:revision>53</cp:revision>
  <dcterms:created xsi:type="dcterms:W3CDTF">2024-10-22T07:52:39Z</dcterms:created>
  <dcterms:modified xsi:type="dcterms:W3CDTF">2024-10-25T07:51:20Z</dcterms:modified>
</cp:coreProperties>
</file>